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6"/>
  </p:handoutMasterIdLst>
  <p:sldIdLst>
    <p:sldId id="256" r:id="rId3"/>
    <p:sldId id="703" r:id="rId5"/>
    <p:sldId id="704" r:id="rId6"/>
    <p:sldId id="705" r:id="rId7"/>
    <p:sldId id="706" r:id="rId8"/>
    <p:sldId id="707" r:id="rId9"/>
    <p:sldId id="708" r:id="rId10"/>
    <p:sldId id="709" r:id="rId11"/>
    <p:sldId id="710" r:id="rId12"/>
    <p:sldId id="783" r:id="rId13"/>
    <p:sldId id="711" r:id="rId14"/>
    <p:sldId id="712" r:id="rId15"/>
    <p:sldId id="784" r:id="rId16"/>
    <p:sldId id="714" r:id="rId17"/>
    <p:sldId id="746" r:id="rId18"/>
    <p:sldId id="715" r:id="rId19"/>
    <p:sldId id="735" r:id="rId20"/>
    <p:sldId id="770" r:id="rId21"/>
    <p:sldId id="717" r:id="rId22"/>
    <p:sldId id="739" r:id="rId23"/>
    <p:sldId id="718" r:id="rId24"/>
    <p:sldId id="719" r:id="rId25"/>
    <p:sldId id="720" r:id="rId26"/>
    <p:sldId id="785" r:id="rId27"/>
    <p:sldId id="786" r:id="rId28"/>
    <p:sldId id="787" r:id="rId29"/>
    <p:sldId id="796" r:id="rId30"/>
    <p:sldId id="806" r:id="rId31"/>
    <p:sldId id="802" r:id="rId32"/>
    <p:sldId id="804" r:id="rId33"/>
    <p:sldId id="788" r:id="rId34"/>
    <p:sldId id="789" r:id="rId35"/>
    <p:sldId id="807" r:id="rId36"/>
    <p:sldId id="797" r:id="rId37"/>
    <p:sldId id="799" r:id="rId38"/>
    <p:sldId id="801" r:id="rId39"/>
    <p:sldId id="808" r:id="rId40"/>
    <p:sldId id="795" r:id="rId41"/>
    <p:sldId id="813" r:id="rId42"/>
    <p:sldId id="812" r:id="rId43"/>
    <p:sldId id="810" r:id="rId44"/>
    <p:sldId id="811" r:id="rId45"/>
    <p:sldId id="814" r:id="rId46"/>
    <p:sldId id="747" r:id="rId47"/>
    <p:sldId id="763" r:id="rId48"/>
    <p:sldId id="748" r:id="rId49"/>
    <p:sldId id="750" r:id="rId50"/>
    <p:sldId id="751" r:id="rId51"/>
    <p:sldId id="752" r:id="rId52"/>
    <p:sldId id="815" r:id="rId53"/>
    <p:sldId id="830" r:id="rId54"/>
    <p:sldId id="816" r:id="rId55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00"/>
    <a:srgbClr val="FF6600"/>
    <a:srgbClr val="005EBA"/>
    <a:srgbClr val="CFDDED"/>
    <a:srgbClr val="3399FE"/>
    <a:srgbClr val="3F6EA7"/>
    <a:srgbClr val="06A2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2" autoAdjust="0"/>
    <p:restoredTop sz="82560" autoAdjust="0"/>
  </p:normalViewPr>
  <p:slideViewPr>
    <p:cSldViewPr>
      <p:cViewPr varScale="1">
        <p:scale>
          <a:sx n="101" d="100"/>
          <a:sy n="101" d="100"/>
        </p:scale>
        <p:origin x="-570" y="-84"/>
      </p:cViewPr>
      <p:guideLst>
        <p:guide orient="horz" pos="1730"/>
        <p:guide pos="28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960" y="-96"/>
      </p:cViewPr>
      <p:guideLst>
        <p:guide orient="horz" pos="3075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0" Type="http://schemas.openxmlformats.org/officeDocument/2006/relationships/commentAuthors" Target="commentAuthors.xml"/><Relationship Id="rId6" Type="http://schemas.openxmlformats.org/officeDocument/2006/relationships/slide" Target="slides/slide3.xml"/><Relationship Id="rId59" Type="http://schemas.openxmlformats.org/officeDocument/2006/relationships/tableStyles" Target="tableStyles.xml"/><Relationship Id="rId58" Type="http://schemas.openxmlformats.org/officeDocument/2006/relationships/viewProps" Target="viewProps.xml"/><Relationship Id="rId57" Type="http://schemas.openxmlformats.org/officeDocument/2006/relationships/presProps" Target="presProps.xml"/><Relationship Id="rId56" Type="http://schemas.openxmlformats.org/officeDocument/2006/relationships/handoutMaster" Target="handoutMasters/handoutMaster1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41BD5CE-B171-4113-B120-255E9167F4A9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C5FFBCE-90B3-4CB2-A024-6AC16E90232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F9F81EA-F502-4E25-8634-6E43B03626F9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D0931D7-D8BB-4D2B-9D27-0E842D3FC6BA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19B36A-E8AC-4653-9EC7-76507026449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48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0D5FF5-6D37-4057-8877-046E40E1010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68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3481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F875FF-7D6B-4303-A8CA-9966CACC001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345353-C817-4F55-AA06-1C9F7CF4A51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3686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F88D55-D0DC-41FA-B174-5C248411C57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30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4096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7C78B2-236B-43C9-809B-9D80E077F5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50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4301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F38582-8D0E-432B-A919-0C6E5515E4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71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4505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9DE091-8C98-433E-B184-7F9B73EC008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91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4710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7C612C-E15E-4233-B8AF-9E6F6CAC07C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12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4710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3A338C-8D2A-4583-B47C-C297D5397B3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32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4915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0E103-A024-4906-A2AC-02AAA2246A0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09878A-4077-468D-9887-2F5CB87737D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52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5120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F9C6D6-6CF3-407B-9998-A6669B49C55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73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5325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0C7849-8D2E-4CF6-9398-5DB6F501A6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93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5529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8762FD-A710-478C-967C-A39AC7A547C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14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5734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8AD42C-E265-478C-8C5B-134EF165904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34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5734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3BAC09-172E-418D-99C5-7E89A59FA0C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55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5734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7F9B8A-02EC-4CD8-AD6C-41974043E52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5734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39EEF2-14F3-4DFA-B832-4E6ED8480A0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96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5734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7D67FC-9F6C-4C85-9B28-65C72224549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16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5734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B4E3B6-321F-413D-97C6-A685583201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37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5734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2C3322-AFE1-4D4C-B6E2-79260FFE660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3BC90F-6F5E-4767-9747-45A7DC1D159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57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5734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A725EA-D963-4080-8839-91210338320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78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5734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385A70-55C7-4970-87C4-0FACC20700F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798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5734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C43DF8-78F7-47AE-B5EC-9A7836078AD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19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5734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CD57A3-FD28-4EE8-8C19-7E18C017FE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39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5734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D7AEAC-124D-4128-958A-194CD3D148C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60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5734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C54FE4-F011-4913-A77C-C9E09E57BA9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880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5734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C05275-1FDB-4972-8853-FB10F6830F9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01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5734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5E311D-5041-4734-A5F6-B2EB709762A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21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5734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88F87C-5A72-4F47-B769-A4DF5166A4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42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5734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5AA92C-056C-4D53-96FD-061C58C9FCF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2253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25455E-066C-46F4-8C20-1733B0547A8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62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5734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9B5766-D7DB-4952-8205-3B90CD8AE3B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83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5734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B23FEC-2456-4921-B3E3-43F0C503F7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03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5734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784814-6149-40F1-9C57-AC72A991622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24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5734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48BD21-E1D7-439B-A0EB-29E4B40627D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4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5939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32F98D-5AD0-4145-ADA6-96B12EB9C35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64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6144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AE1375-91F5-4F66-A842-E3C72B3AD1C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85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6349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95A7F9-D213-4AED-AD84-C56D9C6ACBB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105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6553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21D51A-29B4-4272-AC21-069D4552E79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126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6758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62A9B9-C852-4C25-89AE-5BA79BB3E5E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146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6963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CE0CB-5942-4F45-8281-CF4993549C7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45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061E71-22D6-4389-98D3-3928B71AF26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187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以上是目前教育云平台应用建设情况。我们搭建了云架构的网络运行环境，构建了基于云空间的教育学习培训一体化云平台，深入学校，围绕课前、课后、课中，开展云平台、云课堂的应用，探索教育信息化与教育教学深度融合的有效途径，通过数据分析，关注学生的全面发展，实现家校互动，实现</a:t>
            </a:r>
            <a:r>
              <a:rPr lang="zh-CN" altLang="en-US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线上线下、课堂内外各类优质资源的融合</a:t>
            </a:r>
            <a:r>
              <a:rPr lang="zh-CN" altLang="en-US" smtClean="0"/>
              <a:t>。一切才刚刚起步，还有待于进一步的实践、探索、研究，请大家聆听我市立新小学、实验中学云平台应用情况体验分享，请各位领导、同仁多提宝贵意见！谢谢各位对我们工作的关注和支持！谢谢大家！</a:t>
            </a:r>
            <a:endParaRPr lang="en-US" altLang="zh-CN" smtClean="0"/>
          </a:p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3731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CADCC293-5387-46D4-9CE4-90B65F8AB347}" type="slidenum">
              <a:rPr lang="zh-CN" altLang="en-US" sz="1200">
                <a:latin typeface="+mn-lt"/>
                <a:ea typeface="+mn-ea"/>
              </a:rPr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187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以上是目前教育云平台应用建设情况。我们搭建了云架构的网络运行环境，构建了基于云空间的教育学习培训一体化云平台，深入学校，围绕课前、课后、课中，开展云平台、云课堂的应用，探索教育信息化与教育教学深度融合的有效途径，通过数据分析，关注学生的全面发展，实现家校互动，实现</a:t>
            </a:r>
            <a:r>
              <a:rPr lang="zh-CN" altLang="en-US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线上线下、课堂内外各类优质资源的融合</a:t>
            </a:r>
            <a:r>
              <a:rPr lang="zh-CN" altLang="en-US" smtClean="0"/>
              <a:t>。一切才刚刚起步，还有待于进一步的实践、探索、研究，请大家聆听我市立新小学、实验中学云平台应用情况体验分享，请各位领导、同仁多提宝贵意见！谢谢各位对我们工作的关注和支持！谢谢大家！</a:t>
            </a:r>
            <a:endParaRPr lang="en-US" altLang="zh-CN" smtClean="0"/>
          </a:p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3731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CADCC293-5387-46D4-9CE4-90B65F8AB347}" type="slidenum">
              <a:rPr lang="zh-CN" altLang="en-US" sz="1200">
                <a:latin typeface="+mn-lt"/>
                <a:ea typeface="+mn-ea"/>
              </a:rPr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208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以上是目前教育云平台应用建设情况。我们搭建了云架构的网络运行环境，构建了基于云空间的教育学习培训一体化云平台，深入学校，围绕课前、课后、课中，开展云平台、云课堂的应用，探索教育信息化与教育教学深度融合的有效途径，通过数据分析，关注学生的全面发展，实现家校互动，实现</a:t>
            </a:r>
            <a:r>
              <a:rPr lang="zh-CN" altLang="en-US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线上线下、课堂内外各类优质资源的融合</a:t>
            </a:r>
            <a:r>
              <a:rPr lang="zh-CN" altLang="en-US" smtClean="0"/>
              <a:t>。一切才刚刚起步，还有待于进一步的实践、探索、研究，请大家聆听我市立新小学、实验中学云平台应用情况体验分享，请各位领导、同仁多提宝贵意见！谢谢各位对我们工作的关注和支持！谢谢大家！</a:t>
            </a:r>
            <a:endParaRPr lang="en-US" altLang="zh-CN" smtClean="0"/>
          </a:p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3731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anchor="b"/>
          <a:lstStyle/>
          <a:p>
            <a:pPr algn="r">
              <a:defRPr/>
            </a:pPr>
            <a:fld id="{2E7B9605-7291-4BE7-B6B6-3655A27AD8F9}" type="slidenum">
              <a:rPr lang="zh-CN" altLang="en-US" sz="1200">
                <a:latin typeface="+mn-lt"/>
                <a:ea typeface="+mn-ea"/>
              </a:rPr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8F4AD4-005E-4263-B69E-722DB80B3B8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86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2867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DD9D3A-67EF-4A86-99A0-7AF530F67A0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07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30723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33AA9A-5224-4BE7-AAB3-A8F1C679219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27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这是课程中心的个人资源中心、教师可以按照教材的编目进行资源梳理。</a:t>
            </a:r>
            <a:endParaRPr lang="zh-CN" altLang="en-US" smtClean="0"/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1B43C7-63A4-407B-B799-DF51D803E9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DCCA0-EEB4-46D5-B88B-099A30DEE57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CA6C0-0280-47C1-8E53-26FC58E9F51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6ADCD-F36D-43A2-86B0-39318B135BB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D1160-3FD5-428C-9FF1-83B19573585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92554-218A-4410-98EB-38AB860CE38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F92F4-D5AF-4E04-844B-E7A1A618C6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970BB-9C8D-4496-BCE7-28E9B9434EE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31307-5594-4C24-9A9C-EA92FA7AD09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46CCC-F493-492D-B9DE-830DD08F243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19FF4-1F85-4169-9C0D-7D9E2DF58F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F0CE8-BBB8-45E1-903A-F7A49142572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908BE-CF19-4C91-AD08-B86680A8D80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5D735-7689-4914-AB92-D650E23BADC5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E01E-CDEB-408C-B2BF-ECD5E88C827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861BD-4BCB-4E6E-B3AC-CCA433376B28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55B6F-E000-4582-975E-1544C480C12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34251-24A8-4FB5-B52C-269B487A7574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1D768-CBF6-40D9-911E-B41D178F7C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1F668-BF5F-483A-876F-884964D8778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EDCD8-84C1-414C-B0DF-AF089299429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0E592-B849-47D5-8E1A-BED91574490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2586B-133C-4D83-B72E-8D076134110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140F5CA-6E42-4278-BFCD-B0EBE50C4BB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987DFB7-04AE-48F7-A1DE-582427A79AF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1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3236913" y="3944938"/>
            <a:ext cx="3005137" cy="43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200">
                <a:latin typeface="微软雅黑" panose="020B0503020204020204" pitchFamily="34" charset="-122"/>
                <a:ea typeface="微软雅黑" panose="020B0503020204020204" pitchFamily="34" charset="-122"/>
              </a:rPr>
              <a:t>牡丹江市教育信息中心</a:t>
            </a:r>
            <a:endParaRPr lang="zh-CN" altLang="en-US" sz="2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4214813" y="4376738"/>
            <a:ext cx="10414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2017.07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7648" y="1532477"/>
            <a:ext cx="8820472" cy="19380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牡丹江教育云空间个人资源中心和公共资源中心、教研中心、课堂记录使用</a:t>
            </a:r>
            <a:endParaRPr lang="zh-CN" altLang="en-US" sz="40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矩形 9"/>
          <p:cNvSpPr>
            <a:spLocks noChangeArrowheads="1"/>
          </p:cNvSpPr>
          <p:nvPr/>
        </p:nvSpPr>
        <p:spPr bwMode="auto">
          <a:xfrm>
            <a:off x="252413" y="198438"/>
            <a:ext cx="3338512" cy="334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个人资源中心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收藏和共享</a:t>
            </a:r>
            <a:endParaRPr lang="zh-CN" altLang="en-US" sz="140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3794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0250" y="857250"/>
            <a:ext cx="7683500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图片 2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6425" y="2003425"/>
            <a:ext cx="3935413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2092325" y="3044825"/>
            <a:ext cx="3502025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共享教师组是在教研中心建立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14538" y="3044825"/>
            <a:ext cx="3579812" cy="396875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cxnSp>
        <p:nvCxnSpPr>
          <p:cNvPr id="26" name="直接箭头连接符 25"/>
          <p:cNvCxnSpPr/>
          <p:nvPr/>
        </p:nvCxnSpPr>
        <p:spPr>
          <a:xfrm flipH="1" flipV="1">
            <a:off x="2987675" y="2282825"/>
            <a:ext cx="144463" cy="72072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矩形 9"/>
          <p:cNvSpPr>
            <a:spLocks noChangeArrowheads="1"/>
          </p:cNvSpPr>
          <p:nvPr/>
        </p:nvSpPr>
        <p:spPr bwMode="auto">
          <a:xfrm>
            <a:off x="252413" y="198438"/>
            <a:ext cx="3160712" cy="334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个人资源中心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下发学生</a:t>
            </a:r>
            <a:endParaRPr lang="zh-CN" altLang="en-US" sz="140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805488" y="2263775"/>
            <a:ext cx="876300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5843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81063" y="815975"/>
            <a:ext cx="7381875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矩形 9"/>
          <p:cNvSpPr>
            <a:spLocks noChangeArrowheads="1"/>
          </p:cNvSpPr>
          <p:nvPr/>
        </p:nvSpPr>
        <p:spPr bwMode="auto">
          <a:xfrm>
            <a:off x="252413" y="198438"/>
            <a:ext cx="3338512" cy="334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个人资源中心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同步云课堂</a:t>
            </a:r>
            <a:endParaRPr lang="zh-CN" altLang="en-US" sz="140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7890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5125" y="587375"/>
            <a:ext cx="8250238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矩形 9"/>
          <p:cNvSpPr>
            <a:spLocks noChangeArrowheads="1"/>
          </p:cNvSpPr>
          <p:nvPr/>
        </p:nvSpPr>
        <p:spPr bwMode="auto">
          <a:xfrm>
            <a:off x="252413" y="198438"/>
            <a:ext cx="3338512" cy="334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个人资源中心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同步云课堂</a:t>
            </a:r>
            <a:endParaRPr lang="zh-CN" altLang="en-US" sz="140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9938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2413" y="704850"/>
            <a:ext cx="8585200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9"/>
          <p:cNvSpPr>
            <a:spLocks noChangeArrowheads="1"/>
          </p:cNvSpPr>
          <p:nvPr/>
        </p:nvSpPr>
        <p:spPr bwMode="auto">
          <a:xfrm>
            <a:off x="252413" y="198438"/>
            <a:ext cx="3338512" cy="334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个人资源中心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收藏和共享</a:t>
            </a:r>
            <a:endParaRPr lang="zh-CN" altLang="en-US" sz="140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1986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2413" y="704850"/>
            <a:ext cx="87122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704850"/>
            <a:ext cx="8840787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矩形 9"/>
          <p:cNvSpPr>
            <a:spLocks noChangeArrowheads="1"/>
          </p:cNvSpPr>
          <p:nvPr/>
        </p:nvSpPr>
        <p:spPr bwMode="auto">
          <a:xfrm>
            <a:off x="252413" y="198438"/>
            <a:ext cx="3516312" cy="334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个人资源中心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查看</a:t>
            </a:r>
            <a:r>
              <a:rPr lang="zh-CN" altLang="zh-CN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学生上传</a:t>
            </a:r>
            <a:endParaRPr lang="zh-CN" altLang="zh-CN" sz="140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4034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4025" y="612775"/>
            <a:ext cx="848042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3506788" y="4614863"/>
            <a:ext cx="2019300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学生上传资源</a:t>
            </a:r>
            <a:endParaRPr lang="zh-CN" alt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矩形 9"/>
          <p:cNvSpPr>
            <a:spLocks noChangeArrowheads="1"/>
          </p:cNvSpPr>
          <p:nvPr/>
        </p:nvSpPr>
        <p:spPr bwMode="auto">
          <a:xfrm>
            <a:off x="252413" y="198438"/>
            <a:ext cx="3160712" cy="334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个人资源中心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下发记录</a:t>
            </a:r>
            <a:endParaRPr lang="zh-CN" altLang="en-US" sz="140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608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5963" y="620713"/>
            <a:ext cx="7699375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686050" y="4414838"/>
            <a:ext cx="4267200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查看教师下发至学生资源的学习情况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46084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2425" y="2417763"/>
            <a:ext cx="253047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直接箭头连接符 25"/>
          <p:cNvCxnSpPr/>
          <p:nvPr/>
        </p:nvCxnSpPr>
        <p:spPr>
          <a:xfrm flipH="1" flipV="1">
            <a:off x="6408738" y="2203450"/>
            <a:ext cx="277812" cy="21431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346200" y="668338"/>
            <a:ext cx="769938" cy="249237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矩形 9"/>
          <p:cNvSpPr>
            <a:spLocks noChangeArrowheads="1"/>
          </p:cNvSpPr>
          <p:nvPr/>
        </p:nvSpPr>
        <p:spPr bwMode="auto">
          <a:xfrm>
            <a:off x="252413" y="198438"/>
            <a:ext cx="2982912" cy="334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个人资源中心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学生端</a:t>
            </a:r>
            <a:endParaRPr lang="zh-CN" altLang="en-US" sz="140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68400" y="1584325"/>
            <a:ext cx="312738" cy="2225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所有的年级目录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48131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2413" y="595313"/>
            <a:ext cx="8488362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815975" y="1716088"/>
            <a:ext cx="311150" cy="2225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所有的年级目录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32613" y="595313"/>
            <a:ext cx="693737" cy="3984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消息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26350" y="3495675"/>
            <a:ext cx="1409700" cy="3984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上传资源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06713" y="3584575"/>
            <a:ext cx="3502025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显示回传给教师的资源情况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48136" name="图片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4925" y="1203325"/>
            <a:ext cx="11858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接箭头连接符 11"/>
          <p:cNvCxnSpPr/>
          <p:nvPr/>
        </p:nvCxnSpPr>
        <p:spPr>
          <a:xfrm>
            <a:off x="5940425" y="1492250"/>
            <a:ext cx="287338" cy="14287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矩形 9"/>
          <p:cNvSpPr>
            <a:spLocks noChangeArrowheads="1"/>
          </p:cNvSpPr>
          <p:nvPr/>
        </p:nvSpPr>
        <p:spPr bwMode="auto">
          <a:xfrm>
            <a:off x="252413" y="198438"/>
            <a:ext cx="2982912" cy="334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个人资源中心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学生端</a:t>
            </a:r>
            <a:endParaRPr lang="zh-CN" altLang="en-US" sz="140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0178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81150" y="533400"/>
            <a:ext cx="5480050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2197100" y="1289050"/>
            <a:ext cx="4292600" cy="30480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5" name="矩形 4"/>
          <p:cNvSpPr/>
          <p:nvPr/>
        </p:nvSpPr>
        <p:spPr>
          <a:xfrm>
            <a:off x="2197100" y="1662113"/>
            <a:ext cx="1962150" cy="95250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7" name="矩形 6"/>
          <p:cNvSpPr/>
          <p:nvPr/>
        </p:nvSpPr>
        <p:spPr>
          <a:xfrm>
            <a:off x="2281238" y="2687638"/>
            <a:ext cx="4279900" cy="97155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8" name="矩形 7"/>
          <p:cNvSpPr/>
          <p:nvPr/>
        </p:nvSpPr>
        <p:spPr>
          <a:xfrm>
            <a:off x="3463925" y="4373563"/>
            <a:ext cx="1714500" cy="3984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学生资源上传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矩形 9"/>
          <p:cNvSpPr>
            <a:spLocks noChangeArrowheads="1"/>
          </p:cNvSpPr>
          <p:nvPr/>
        </p:nvSpPr>
        <p:spPr bwMode="auto">
          <a:xfrm>
            <a:off x="252413" y="198438"/>
            <a:ext cx="2982912" cy="334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个人资源中心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学生端</a:t>
            </a:r>
            <a:endParaRPr lang="zh-CN" altLang="en-US" sz="140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2226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5925" y="533400"/>
            <a:ext cx="82311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3332163" y="3910013"/>
            <a:ext cx="2479675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查看教师下发的资源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9"/>
          <p:cNvSpPr>
            <a:spLocks noChangeArrowheads="1"/>
          </p:cNvSpPr>
          <p:nvPr/>
        </p:nvSpPr>
        <p:spPr bwMode="auto">
          <a:xfrm>
            <a:off x="252413" y="196850"/>
            <a:ext cx="2271712" cy="334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个人资源中心</a:t>
            </a:r>
            <a:endParaRPr lang="zh-CN" altLang="zh-CN" sz="140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542338" y="1131888"/>
            <a:ext cx="344487" cy="13096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资源上传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03575" y="196850"/>
            <a:ext cx="2736850" cy="3952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查看教师下发资源情况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70825" y="696913"/>
            <a:ext cx="431800" cy="1444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7413" name="内容占位符 2"/>
          <p:cNvPicPr>
            <a:picLocks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09588" y="649288"/>
            <a:ext cx="7920037" cy="4035425"/>
          </a:xfrm>
        </p:spPr>
      </p:pic>
      <p:cxnSp>
        <p:nvCxnSpPr>
          <p:cNvPr id="7" name="直接箭头连接符 6"/>
          <p:cNvCxnSpPr/>
          <p:nvPr/>
        </p:nvCxnSpPr>
        <p:spPr>
          <a:xfrm flipH="1">
            <a:off x="2790825" y="466725"/>
            <a:ext cx="519113" cy="60483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 flipV="1">
            <a:off x="8099425" y="1131888"/>
            <a:ext cx="504825" cy="57626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7524750" y="482600"/>
            <a:ext cx="44450" cy="1666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6945313" y="165100"/>
            <a:ext cx="1203325" cy="3984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消息列表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6725" y="930275"/>
            <a:ext cx="1238250" cy="1193800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矩形 9"/>
          <p:cNvSpPr>
            <a:spLocks noChangeArrowheads="1"/>
          </p:cNvSpPr>
          <p:nvPr/>
        </p:nvSpPr>
        <p:spPr bwMode="auto">
          <a:xfrm>
            <a:off x="252413" y="198438"/>
            <a:ext cx="2982912" cy="334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个人资源中心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学生端</a:t>
            </a:r>
            <a:endParaRPr lang="zh-CN" altLang="en-US" sz="140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4274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88963" y="496888"/>
            <a:ext cx="7770812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758825" y="3997325"/>
            <a:ext cx="1970088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共享资源给老师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52413" y="198438"/>
            <a:ext cx="2279650" cy="334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公共资源中心</a:t>
            </a:r>
            <a:endParaRPr lang="zh-CN" altLang="zh-CN" sz="1400" dirty="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6322" name="图片 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5288" y="623888"/>
            <a:ext cx="8353425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7888288" y="623888"/>
            <a:ext cx="431800" cy="1444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52413" y="198438"/>
            <a:ext cx="2279650" cy="334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公共资源中心</a:t>
            </a:r>
            <a:endParaRPr lang="zh-CN" altLang="zh-CN" sz="1400" dirty="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8370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9588" y="752475"/>
            <a:ext cx="8269287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8015288" y="822325"/>
            <a:ext cx="431800" cy="1444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52413" y="198438"/>
            <a:ext cx="3175000" cy="334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公共资源中心</a:t>
            </a:r>
            <a:r>
              <a:rPr lang="en-US" altLang="zh-CN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精品资源</a:t>
            </a:r>
            <a:endParaRPr lang="zh-CN" altLang="en-US" sz="1405" dirty="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0418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0075" y="790575"/>
            <a:ext cx="798988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7778750" y="873125"/>
            <a:ext cx="431800" cy="1444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52413" y="198438"/>
            <a:ext cx="1920875" cy="33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教研中心</a:t>
            </a:r>
            <a:endParaRPr lang="zh-CN" altLang="en-US" sz="1405" dirty="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78750" y="873125"/>
            <a:ext cx="431800" cy="1444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2467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0525" y="592138"/>
            <a:ext cx="82169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52413" y="198438"/>
            <a:ext cx="2816225" cy="33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教研中心</a:t>
            </a:r>
            <a:r>
              <a:rPr lang="en-US" altLang="zh-CN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新建群组</a:t>
            </a:r>
            <a:endParaRPr lang="zh-CN" altLang="en-US" sz="1405" dirty="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78750" y="873125"/>
            <a:ext cx="431800" cy="1444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4515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84250" y="536575"/>
            <a:ext cx="6880225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52413" y="198438"/>
            <a:ext cx="2995612" cy="33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教研中心</a:t>
            </a:r>
            <a:r>
              <a:rPr lang="en-US" altLang="zh-CN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发布新活动</a:t>
            </a:r>
            <a:endParaRPr lang="zh-CN" altLang="en-US" sz="1405" dirty="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78750" y="873125"/>
            <a:ext cx="431800" cy="1444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6563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2588" y="587375"/>
            <a:ext cx="8261350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52413" y="198438"/>
            <a:ext cx="2995612" cy="33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教研中心</a:t>
            </a:r>
            <a:r>
              <a:rPr lang="en-US" altLang="zh-CN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发布新活动</a:t>
            </a:r>
            <a:endParaRPr lang="zh-CN" altLang="en-US" sz="1405" dirty="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78750" y="873125"/>
            <a:ext cx="431800" cy="1444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68611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63675" y="603250"/>
            <a:ext cx="5456238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52413" y="198438"/>
            <a:ext cx="2816225" cy="33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教研中心</a:t>
            </a:r>
            <a:r>
              <a:rPr lang="en-US" altLang="zh-CN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参与活动</a:t>
            </a:r>
            <a:endParaRPr lang="zh-CN" altLang="en-US" sz="1405" dirty="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78750" y="873125"/>
            <a:ext cx="431800" cy="1444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0659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1175" y="536575"/>
            <a:ext cx="7945438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635000" y="1463675"/>
            <a:ext cx="1308100" cy="187325"/>
          </a:xfrm>
          <a:prstGeom prst="rect">
            <a:avLst/>
          </a:prstGeom>
          <a:noFill/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52413" y="198438"/>
            <a:ext cx="2816225" cy="33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教研中心</a:t>
            </a:r>
            <a:r>
              <a:rPr lang="en-US" altLang="zh-CN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参与活动</a:t>
            </a:r>
            <a:endParaRPr lang="zh-CN" altLang="en-US" sz="1405" dirty="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78750" y="873125"/>
            <a:ext cx="431800" cy="1444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2707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41375" y="536575"/>
            <a:ext cx="7313613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9"/>
          <p:cNvSpPr>
            <a:spLocks noChangeArrowheads="1"/>
          </p:cNvSpPr>
          <p:nvPr/>
        </p:nvSpPr>
        <p:spPr bwMode="auto">
          <a:xfrm>
            <a:off x="252413" y="196850"/>
            <a:ext cx="3160712" cy="334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个人资源中心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资源上传</a:t>
            </a:r>
            <a:endParaRPr lang="zh-CN" altLang="en-US" sz="140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9458" name="图片 5"/>
          <p:cNvPicPr preferRelativeResize="0"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16000" y="706438"/>
            <a:ext cx="6737350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5163" y="1716088"/>
            <a:ext cx="66833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7013" y="1716088"/>
            <a:ext cx="693737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图片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5850" y="1716088"/>
            <a:ext cx="200025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3625850" y="1716088"/>
            <a:ext cx="1998663" cy="1323975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3" name="矩形 12"/>
          <p:cNvSpPr/>
          <p:nvPr/>
        </p:nvSpPr>
        <p:spPr>
          <a:xfrm>
            <a:off x="2767013" y="1730375"/>
            <a:ext cx="668337" cy="460375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cxnSp>
        <p:nvCxnSpPr>
          <p:cNvPr id="16" name="直接箭头连接符 15"/>
          <p:cNvCxnSpPr/>
          <p:nvPr/>
        </p:nvCxnSpPr>
        <p:spPr>
          <a:xfrm rot="5400000">
            <a:off x="2066925" y="1657350"/>
            <a:ext cx="28575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rot="5400000">
            <a:off x="2958307" y="1656556"/>
            <a:ext cx="285750" cy="158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rot="5400000">
            <a:off x="3890963" y="1657350"/>
            <a:ext cx="28575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467" name="图片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4050" y="1476375"/>
            <a:ext cx="6953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52413" y="198438"/>
            <a:ext cx="3175000" cy="33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教研中心</a:t>
            </a:r>
            <a:r>
              <a:rPr lang="en-US" altLang="zh-CN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查看成员情况</a:t>
            </a:r>
            <a:endParaRPr lang="zh-CN" altLang="en-US" sz="1405" dirty="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78750" y="873125"/>
            <a:ext cx="431800" cy="1444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4755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63675" y="603250"/>
            <a:ext cx="5456238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536575"/>
            <a:ext cx="86106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52413" y="198438"/>
            <a:ext cx="2816225" cy="33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教研中心</a:t>
            </a:r>
            <a:r>
              <a:rPr lang="en-US" altLang="zh-CN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教案备课</a:t>
            </a:r>
            <a:endParaRPr lang="zh-CN" altLang="en-US" sz="1405" dirty="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78750" y="873125"/>
            <a:ext cx="431800" cy="1444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6803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9088" y="700088"/>
            <a:ext cx="8505825" cy="396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52413" y="198438"/>
            <a:ext cx="3354387" cy="33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教研中心</a:t>
            </a:r>
            <a:r>
              <a:rPr lang="en-US" altLang="zh-CN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教案备课</a:t>
            </a:r>
            <a:r>
              <a:rPr lang="en-US" altLang="zh-CN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</a:t>
            </a:r>
            <a:endParaRPr lang="zh-CN" altLang="en-US" sz="1405" dirty="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78750" y="873125"/>
            <a:ext cx="431800" cy="1444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8851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65188" y="536575"/>
            <a:ext cx="6802437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188" y="4335463"/>
            <a:ext cx="1312862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52413" y="198438"/>
            <a:ext cx="3354387" cy="33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教研中心</a:t>
            </a:r>
            <a:r>
              <a:rPr lang="en-US" altLang="zh-CN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教案备课</a:t>
            </a:r>
            <a:r>
              <a:rPr lang="en-US" altLang="zh-CN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集体</a:t>
            </a:r>
            <a:endParaRPr lang="zh-CN" altLang="en-US" sz="1405" dirty="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78750" y="873125"/>
            <a:ext cx="431800" cy="1444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0899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2750" y="615950"/>
            <a:ext cx="8039100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52413" y="198438"/>
            <a:ext cx="3354387" cy="33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教研中心</a:t>
            </a:r>
            <a:r>
              <a:rPr lang="en-US" altLang="zh-CN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教案备课</a:t>
            </a:r>
            <a:r>
              <a:rPr lang="en-US" altLang="zh-CN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集体</a:t>
            </a:r>
            <a:endParaRPr lang="zh-CN" altLang="en-US" sz="1405" dirty="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78750" y="873125"/>
            <a:ext cx="431800" cy="1444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2947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2413" y="630238"/>
            <a:ext cx="7589837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52413" y="198438"/>
            <a:ext cx="3354387" cy="33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教研中心</a:t>
            </a:r>
            <a:r>
              <a:rPr lang="en-US" altLang="zh-CN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教案备课</a:t>
            </a:r>
            <a:r>
              <a:rPr lang="en-US" altLang="zh-CN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集体</a:t>
            </a:r>
            <a:endParaRPr lang="zh-CN" altLang="en-US" sz="1405" dirty="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78750" y="873125"/>
            <a:ext cx="431800" cy="1444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4995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6550" y="536575"/>
            <a:ext cx="8470900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6010275" y="1460500"/>
            <a:ext cx="2711450" cy="1476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注意：“合成”操作后集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	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体备课结束，总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	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的教案会发送到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	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每个组员的“我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>
              <a:defRPr/>
            </a:pP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	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的教案”列表中</a:t>
            </a:r>
            <a:endParaRPr lang="zh-CN" altLang="en-US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52413" y="198438"/>
            <a:ext cx="2995612" cy="33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教研中心</a:t>
            </a:r>
            <a:r>
              <a:rPr lang="en-US" altLang="zh-CN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公共教案库</a:t>
            </a:r>
            <a:endParaRPr lang="zh-CN" altLang="en-US" sz="1405" dirty="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78750" y="873125"/>
            <a:ext cx="431800" cy="1444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7043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4938" y="573088"/>
            <a:ext cx="8874125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52413" y="198438"/>
            <a:ext cx="2995612" cy="33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教研中心</a:t>
            </a:r>
            <a:r>
              <a:rPr lang="en-US" altLang="zh-CN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收藏与共享</a:t>
            </a:r>
            <a:endParaRPr lang="zh-CN" altLang="en-US" sz="1405" dirty="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78750" y="873125"/>
            <a:ext cx="431800" cy="1444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89091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2413" y="498475"/>
            <a:ext cx="86391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52413" y="198438"/>
            <a:ext cx="2816225" cy="33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教研中心</a:t>
            </a:r>
            <a:r>
              <a:rPr lang="en-US" altLang="zh-CN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晒课活动</a:t>
            </a:r>
            <a:endParaRPr lang="zh-CN" altLang="en-US" sz="1405" dirty="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78750" y="873125"/>
            <a:ext cx="431800" cy="1444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91139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7650" y="649288"/>
            <a:ext cx="8648700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52413" y="198438"/>
            <a:ext cx="2816225" cy="33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教研中心</a:t>
            </a:r>
            <a:r>
              <a:rPr lang="en-US" altLang="zh-CN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晒课活动</a:t>
            </a:r>
            <a:endParaRPr lang="zh-CN" altLang="en-US" sz="1405" dirty="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78750" y="873125"/>
            <a:ext cx="431800" cy="1444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93187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35075" y="490538"/>
            <a:ext cx="5946775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9"/>
          <p:cNvSpPr>
            <a:spLocks noChangeArrowheads="1"/>
          </p:cNvSpPr>
          <p:nvPr/>
        </p:nvSpPr>
        <p:spPr bwMode="auto">
          <a:xfrm>
            <a:off x="252413" y="196850"/>
            <a:ext cx="3160712" cy="334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个人资源中心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资源上传</a:t>
            </a:r>
            <a:endParaRPr lang="zh-CN" altLang="en-US" sz="140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506" name="图片 1"/>
          <p:cNvPicPr preferRelativeResize="0"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14413" y="704850"/>
            <a:ext cx="6740525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1203325" y="1789113"/>
            <a:ext cx="369888" cy="2528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支持所有课件格式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97375" y="1708150"/>
            <a:ext cx="1714500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微课视频格式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73213" y="2535238"/>
            <a:ext cx="268287" cy="2043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视频音频图片文档</a:t>
            </a:r>
            <a:endParaRPr lang="zh-CN" altLang="en-US" sz="16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43488" y="2373313"/>
            <a:ext cx="1204912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上传区域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52413" y="198438"/>
            <a:ext cx="2816225" cy="33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教研中心</a:t>
            </a:r>
            <a:r>
              <a:rPr lang="en-US" altLang="zh-CN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晒课活动</a:t>
            </a:r>
            <a:endParaRPr lang="zh-CN" altLang="en-US" sz="1405" dirty="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78750" y="873125"/>
            <a:ext cx="431800" cy="1444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95235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92175" y="608013"/>
            <a:ext cx="735965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52413" y="198438"/>
            <a:ext cx="2816225" cy="33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教研中心</a:t>
            </a:r>
            <a:r>
              <a:rPr lang="en-US" altLang="zh-CN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晒课活动</a:t>
            </a:r>
            <a:endParaRPr lang="zh-CN" altLang="en-US" sz="1405" dirty="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78750" y="873125"/>
            <a:ext cx="431800" cy="1444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97283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00100" y="873125"/>
            <a:ext cx="7927975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52413" y="198438"/>
            <a:ext cx="2816225" cy="33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教研中心</a:t>
            </a:r>
            <a:r>
              <a:rPr lang="en-US" altLang="zh-CN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晒课活动</a:t>
            </a:r>
            <a:endParaRPr lang="zh-CN" altLang="en-US" sz="1405" dirty="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78750" y="873125"/>
            <a:ext cx="431800" cy="1444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99331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1613" y="587375"/>
            <a:ext cx="875665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52413" y="198438"/>
            <a:ext cx="2816225" cy="33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教研中心</a:t>
            </a:r>
            <a:r>
              <a:rPr lang="en-US" altLang="zh-CN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5" dirty="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晒课活动</a:t>
            </a:r>
            <a:endParaRPr lang="zh-CN" altLang="en-US" sz="1405" dirty="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78750" y="873125"/>
            <a:ext cx="431800" cy="1444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1379" name="图片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09650" y="666750"/>
            <a:ext cx="67691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矩形 9"/>
          <p:cNvSpPr>
            <a:spLocks noChangeArrowheads="1"/>
          </p:cNvSpPr>
          <p:nvPr/>
        </p:nvSpPr>
        <p:spPr bwMode="auto">
          <a:xfrm>
            <a:off x="252413" y="198438"/>
            <a:ext cx="1916112" cy="334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课堂记录</a:t>
            </a:r>
            <a:endParaRPr lang="zh-CN" altLang="en-US" sz="140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86688" y="1060450"/>
            <a:ext cx="431800" cy="1444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3427" name="图片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4025" y="642938"/>
            <a:ext cx="8529638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006475" y="1504950"/>
            <a:ext cx="4162425" cy="822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云课堂可以同步使用课程中心</a:t>
            </a:r>
            <a:endParaRPr lang="zh-CN" alt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个人资源中心里面教学资源</a:t>
            </a:r>
            <a:endParaRPr lang="zh-CN" altLang="en-US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97050" y="3933825"/>
            <a:ext cx="3246438" cy="701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课堂记录是保存云课堂软件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教师在课中使用情况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41388" y="876300"/>
            <a:ext cx="536575" cy="4191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endParaRPr lang="en-US" altLang="zh-CN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69000" y="923925"/>
            <a:ext cx="538163" cy="4175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endParaRPr lang="en-US" altLang="zh-CN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41388" y="3516313"/>
            <a:ext cx="536575" cy="4175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endParaRPr lang="en-US" altLang="zh-CN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矩形 9"/>
          <p:cNvSpPr>
            <a:spLocks noChangeArrowheads="1"/>
          </p:cNvSpPr>
          <p:nvPr/>
        </p:nvSpPr>
        <p:spPr bwMode="auto">
          <a:xfrm>
            <a:off x="252413" y="198438"/>
            <a:ext cx="3338512" cy="334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个人资源中心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同步云课堂</a:t>
            </a:r>
            <a:endParaRPr lang="zh-CN" altLang="en-US" sz="140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5474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2413" y="704850"/>
            <a:ext cx="8585200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矩形 9"/>
          <p:cNvSpPr>
            <a:spLocks noChangeArrowheads="1"/>
          </p:cNvSpPr>
          <p:nvPr/>
        </p:nvSpPr>
        <p:spPr bwMode="auto">
          <a:xfrm>
            <a:off x="252413" y="198438"/>
            <a:ext cx="1916112" cy="334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课堂记录</a:t>
            </a:r>
            <a:endParaRPr lang="zh-CN" altLang="en-US" sz="140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86688" y="1060450"/>
            <a:ext cx="431800" cy="1444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7523" name="组合 2"/>
          <p:cNvGrpSpPr/>
          <p:nvPr/>
        </p:nvGrpSpPr>
        <p:grpSpPr bwMode="auto">
          <a:xfrm>
            <a:off x="500063" y="487363"/>
            <a:ext cx="8286750" cy="4430712"/>
            <a:chOff x="428596" y="428610"/>
            <a:chExt cx="8286808" cy="4431302"/>
          </a:xfrm>
        </p:grpSpPr>
        <p:pic>
          <p:nvPicPr>
            <p:cNvPr id="107524" name="Picture 1" descr="E:\桌面\张强截图\捕获1234.PNG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428596" y="428610"/>
              <a:ext cx="8143900" cy="4431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椭圆 4"/>
            <p:cNvSpPr/>
            <p:nvPr/>
          </p:nvSpPr>
          <p:spPr>
            <a:xfrm>
              <a:off x="8143900" y="2500573"/>
              <a:ext cx="571504" cy="2857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5286380" y="2357679"/>
              <a:ext cx="642941" cy="2857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6000760" y="1928997"/>
              <a:ext cx="642941" cy="21434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7528" name="TextBox 7"/>
            <p:cNvSpPr txBox="1">
              <a:spLocks noChangeArrowheads="1"/>
            </p:cNvSpPr>
            <p:nvPr/>
          </p:nvSpPr>
          <p:spPr bwMode="auto">
            <a:xfrm>
              <a:off x="7858148" y="2500312"/>
              <a:ext cx="428628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400">
                  <a:solidFill>
                    <a:srgbClr val="FF0000"/>
                  </a:solidFill>
                  <a:latin typeface="Calibri" panose="020F0502020204030204" pitchFamily="34" charset="0"/>
                </a:rPr>
                <a:t>1</a:t>
              </a:r>
              <a:endParaRPr lang="zh-CN" altLang="en-US" sz="140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529" name="TextBox 8"/>
            <p:cNvSpPr txBox="1">
              <a:spLocks noChangeArrowheads="1"/>
            </p:cNvSpPr>
            <p:nvPr/>
          </p:nvSpPr>
          <p:spPr bwMode="auto">
            <a:xfrm>
              <a:off x="5357818" y="2071684"/>
              <a:ext cx="428628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400">
                  <a:solidFill>
                    <a:srgbClr val="FF0000"/>
                  </a:solidFill>
                  <a:latin typeface="Calibri" panose="020F0502020204030204" pitchFamily="34" charset="0"/>
                </a:rPr>
                <a:t>2</a:t>
              </a:r>
              <a:endParaRPr lang="zh-CN" altLang="en-US" sz="140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530" name="TextBox 9"/>
            <p:cNvSpPr txBox="1">
              <a:spLocks noChangeArrowheads="1"/>
            </p:cNvSpPr>
            <p:nvPr/>
          </p:nvSpPr>
          <p:spPr bwMode="auto">
            <a:xfrm>
              <a:off x="6715140" y="1857370"/>
              <a:ext cx="428628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400">
                  <a:solidFill>
                    <a:srgbClr val="FF0000"/>
                  </a:solidFill>
                  <a:latin typeface="Calibri" panose="020F0502020204030204" pitchFamily="34" charset="0"/>
                </a:rPr>
                <a:t>3</a:t>
              </a:r>
              <a:endParaRPr lang="zh-CN" altLang="en-US" sz="140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531" name="TextBox 10"/>
            <p:cNvSpPr txBox="1">
              <a:spLocks noChangeArrowheads="1"/>
            </p:cNvSpPr>
            <p:nvPr/>
          </p:nvSpPr>
          <p:spPr bwMode="auto">
            <a:xfrm>
              <a:off x="2143108" y="1928808"/>
              <a:ext cx="428628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1400">
                  <a:solidFill>
                    <a:srgbClr val="FF0000"/>
                  </a:solidFill>
                  <a:latin typeface="Calibri" panose="020F0502020204030204" pitchFamily="34" charset="0"/>
                </a:rPr>
                <a:t>4</a:t>
              </a:r>
              <a:endParaRPr lang="zh-CN" altLang="en-US" sz="140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矩形 9"/>
          <p:cNvSpPr>
            <a:spLocks noChangeArrowheads="1"/>
          </p:cNvSpPr>
          <p:nvPr/>
        </p:nvSpPr>
        <p:spPr bwMode="auto">
          <a:xfrm>
            <a:off x="252413" y="198438"/>
            <a:ext cx="1916112" cy="334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课堂记录</a:t>
            </a:r>
            <a:endParaRPr lang="zh-CN" altLang="en-US" sz="140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109570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3375" y="631825"/>
            <a:ext cx="847725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8172450" y="700088"/>
            <a:ext cx="360363" cy="1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886450" y="703263"/>
            <a:ext cx="431800" cy="1444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矩形 9"/>
          <p:cNvSpPr>
            <a:spLocks noChangeArrowheads="1"/>
          </p:cNvSpPr>
          <p:nvPr/>
        </p:nvSpPr>
        <p:spPr bwMode="auto">
          <a:xfrm>
            <a:off x="252413" y="198438"/>
            <a:ext cx="1916112" cy="334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课堂记录</a:t>
            </a:r>
            <a:endParaRPr lang="zh-CN" altLang="en-US" sz="140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86688" y="1060450"/>
            <a:ext cx="431800" cy="1444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11619" name="图片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5613" y="728663"/>
            <a:ext cx="838835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矩形 9"/>
          <p:cNvSpPr>
            <a:spLocks noChangeArrowheads="1"/>
          </p:cNvSpPr>
          <p:nvPr/>
        </p:nvSpPr>
        <p:spPr bwMode="auto">
          <a:xfrm>
            <a:off x="252413" y="198438"/>
            <a:ext cx="1916112" cy="334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课堂记录</a:t>
            </a:r>
            <a:endParaRPr lang="zh-CN" altLang="en-US" sz="140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86688" y="1060450"/>
            <a:ext cx="431800" cy="1444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13667" name="图片 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66738" y="814388"/>
            <a:ext cx="7835900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9"/>
          <p:cNvSpPr>
            <a:spLocks noChangeArrowheads="1"/>
          </p:cNvSpPr>
          <p:nvPr/>
        </p:nvSpPr>
        <p:spPr bwMode="auto">
          <a:xfrm>
            <a:off x="252413" y="196850"/>
            <a:ext cx="3160712" cy="547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个人资源中心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资源上传</a:t>
            </a:r>
            <a:endParaRPr lang="zh-CN" altLang="en-US" sz="140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zh-CN" sz="140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3554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2413" y="1189038"/>
            <a:ext cx="4371975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0750" y="1189038"/>
            <a:ext cx="43719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5257800" y="1665288"/>
            <a:ext cx="3130550" cy="1030287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6" name="矩形 5"/>
          <p:cNvSpPr/>
          <p:nvPr/>
        </p:nvSpPr>
        <p:spPr>
          <a:xfrm>
            <a:off x="4229100" y="403225"/>
            <a:ext cx="4776788" cy="701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上一个资源上传成功后下一个资源上传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不用在重新选择章节目录和填写资源名称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6816725" y="1104900"/>
            <a:ext cx="12700" cy="4968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4340225" y="403225"/>
            <a:ext cx="4667250" cy="701675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8" name="矩形 7"/>
          <p:cNvSpPr/>
          <p:nvPr/>
        </p:nvSpPr>
        <p:spPr>
          <a:xfrm>
            <a:off x="1473200" y="3757613"/>
            <a:ext cx="787400" cy="249237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9" name="矩形 8"/>
          <p:cNvSpPr/>
          <p:nvPr/>
        </p:nvSpPr>
        <p:spPr>
          <a:xfrm>
            <a:off x="1119188" y="4514850"/>
            <a:ext cx="1714500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sym typeface="+mn-ea"/>
              </a:rPr>
              <a:t>确认</a:t>
            </a: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上传按钮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cxnSp>
        <p:nvCxnSpPr>
          <p:cNvPr id="12" name="直接箭头连接符 11"/>
          <p:cNvCxnSpPr>
            <a:stCxn id="9" idx="0"/>
            <a:endCxn id="8" idx="2"/>
          </p:cNvCxnSpPr>
          <p:nvPr/>
        </p:nvCxnSpPr>
        <p:spPr>
          <a:xfrm flipH="1" flipV="1">
            <a:off x="1866900" y="4006850"/>
            <a:ext cx="109538" cy="5080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905000" y="1765300"/>
            <a:ext cx="534988" cy="225425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328930" y="365125"/>
            <a:ext cx="110617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</a:rPr>
              <a:t>练习题</a:t>
            </a:r>
            <a:endParaRPr lang="zh-CN" altLang="zh-CN" sz="2400" b="1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9600" y="887730"/>
            <a:ext cx="3757930" cy="203009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l"/>
            <a:r>
              <a:rPr lang="zh-CN" altLang="en-US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个人资源中心</a:t>
            </a:r>
            <a:r>
              <a:rPr lang="en-US" altLang="zh-CN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</a:t>
            </a:r>
            <a:r>
              <a:rPr lang="zh-CN" altLang="en-US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教师端</a:t>
            </a:r>
            <a:endParaRPr lang="zh-CN" altLang="en-US" sz="1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、教师上传一个资源</a:t>
            </a:r>
            <a:endParaRPr lang="zh-CN" altLang="en-US" sz="1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、下发资源至学生</a:t>
            </a:r>
            <a:endParaRPr lang="zh-CN" altLang="en-US" sz="1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zh-CN" altLang="en-US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、公开一个资源到公共资源库</a:t>
            </a:r>
            <a:endParaRPr lang="zh-CN" altLang="en-US" sz="1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zh-CN" altLang="en-US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、收藏一个公共资源库里面的资源</a:t>
            </a:r>
            <a:endParaRPr lang="zh-CN" altLang="en-US" sz="1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zh-CN" altLang="en-US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、同步一个资源到云课堂</a:t>
            </a:r>
            <a:endParaRPr lang="zh-CN" altLang="en-US" sz="1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zh-CN" altLang="en-US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、查看下发记录了解学生学习情况</a:t>
            </a:r>
            <a:endParaRPr lang="zh-CN" altLang="en-US" sz="1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70095" y="887730"/>
            <a:ext cx="3987800" cy="1476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l"/>
            <a:r>
              <a:rPr lang="zh-CN" altLang="en-US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个人资源中心</a:t>
            </a:r>
            <a:r>
              <a:rPr lang="en-US" altLang="zh-CN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</a:t>
            </a:r>
            <a:r>
              <a:rPr lang="zh-CN" altLang="en-US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学生端</a:t>
            </a:r>
            <a:endParaRPr lang="zh-CN" altLang="en-US" sz="1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、学生上传一个资源</a:t>
            </a:r>
            <a:endParaRPr lang="zh-CN" altLang="en-US" sz="1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、查看教师下发的资源完成回传任务</a:t>
            </a:r>
            <a:endParaRPr lang="zh-CN" altLang="en-US" sz="1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zh-CN" altLang="en-US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、上传一个资源给教师</a:t>
            </a:r>
            <a:endParaRPr lang="zh-CN" altLang="en-US" sz="1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zh-CN" altLang="en-US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、收藏一个公共资源库里面的资源</a:t>
            </a:r>
            <a:endParaRPr lang="zh-CN" altLang="en-US" sz="1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9600" y="2968625"/>
            <a:ext cx="3068320" cy="17532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l"/>
            <a:r>
              <a:rPr lang="zh-CN" altLang="en-US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教研中心</a:t>
            </a:r>
            <a:endParaRPr lang="zh-CN" altLang="en-US" sz="1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、创建一个教研组</a:t>
            </a:r>
            <a:endParaRPr lang="zh-CN" altLang="en-US" sz="1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、发布一个新的教研活动</a:t>
            </a:r>
            <a:endParaRPr lang="zh-CN" altLang="en-US" sz="1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zh-CN" altLang="en-US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、完成新的教研活动内容</a:t>
            </a:r>
            <a:endParaRPr lang="zh-CN" altLang="en-US" sz="1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zh-CN" altLang="en-US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、创建个人备课和集体备课</a:t>
            </a:r>
            <a:endParaRPr lang="en-US" altLang="zh-CN" sz="1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zh-CN" altLang="en-US"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、完成一个晒课活动</a:t>
            </a:r>
            <a:endParaRPr lang="zh-CN" altLang="en-US" sz="1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328930" y="365125"/>
            <a:ext cx="165862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</a:rPr>
              <a:t>版块要点</a:t>
            </a:r>
            <a:endParaRPr lang="zh-CN" altLang="zh-CN" sz="2400" b="1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8930" y="825500"/>
            <a:ext cx="8585200" cy="42462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l"/>
            <a:r>
              <a:rPr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个人资源中心模块要点</a:t>
            </a:r>
            <a:endParaRPr sz="1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1．具有强大的存储功能。每位教师可以逐渐形成个人资源库，</a:t>
            </a:r>
            <a:endParaRPr sz="1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为我们教师解决了一个存放资源的大问题，方便而且安全。</a:t>
            </a:r>
            <a:endParaRPr sz="1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2．课前、资源下发至学生可以提高学生课前预习的有效性，并了解学生的预习情况</a:t>
            </a:r>
            <a:endParaRPr sz="1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3．课中、资源同步到云课堂配合电脑平板教学，增强课中师生互动的实效性。</a:t>
            </a:r>
            <a:endParaRPr sz="1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4．课后、加强了师生、生生课后交流的时效性。</a:t>
            </a:r>
            <a:endParaRPr sz="1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使得老师与学生的交流不再受地点和时间的限制，变得灵活、快捷。</a:t>
            </a:r>
            <a:endParaRPr sz="1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并且便于学生课后有针对性的复习。</a:t>
            </a:r>
            <a:endParaRPr sz="1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5．学生可以与老师和其他同学分享学习资源，丰富师生资源库。</a:t>
            </a:r>
            <a:endParaRPr sz="1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公共资源中心模块要点</a:t>
            </a:r>
            <a:endParaRPr sz="1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6．公共资源中心，是具有牡丹江地区特色的教育教学资源库。</a:t>
            </a:r>
            <a:endParaRPr sz="1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为一线教师提供宝贵的教学资源。</a:t>
            </a:r>
            <a:endParaRPr sz="1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课堂记录模块要点</a:t>
            </a:r>
            <a:endParaRPr sz="1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7．课堂记录为教师进行课后反思和改进教学方法提供了方便；</a:t>
            </a:r>
            <a:endParaRPr sz="1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sz="1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为学生课后复习提供了途径；为家长辅导孩子的学习提供了一个依据。</a:t>
            </a:r>
            <a:endParaRPr sz="1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C:\Users\Administrator\Desktop\谢谢.png"/>
          <p:cNvPicPr>
            <a:picLocks noChangeAspect="1" noChangeArrowheads="1"/>
          </p:cNvPicPr>
          <p:nvPr/>
        </p:nvPicPr>
        <p:blipFill>
          <a:blip r:embed="rId1"/>
          <a:srcRect l="52367" t="58151"/>
          <a:stretch>
            <a:fillRect/>
          </a:stretch>
        </p:blipFill>
        <p:spPr bwMode="auto">
          <a:xfrm>
            <a:off x="2143125" y="571500"/>
            <a:ext cx="4597400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9"/>
          <p:cNvSpPr>
            <a:spLocks noChangeArrowheads="1"/>
          </p:cNvSpPr>
          <p:nvPr/>
        </p:nvSpPr>
        <p:spPr bwMode="auto">
          <a:xfrm>
            <a:off x="252413" y="196850"/>
            <a:ext cx="3160712" cy="334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个人资源中心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资源上传</a:t>
            </a:r>
            <a:endParaRPr lang="zh-CN" altLang="en-US" sz="140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5602" name="图片 1"/>
          <p:cNvPicPr preferRelativeResize="0"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2113" y="727075"/>
            <a:ext cx="797718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2633663" y="2092325"/>
            <a:ext cx="1462087" cy="2778125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pic>
        <p:nvPicPr>
          <p:cNvPr id="25604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8063" y="531813"/>
            <a:ext cx="25495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4818063" y="406400"/>
            <a:ext cx="2549525" cy="4525963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4140200" y="3148013"/>
            <a:ext cx="647700" cy="7143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8477250" y="406400"/>
            <a:ext cx="390525" cy="2528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自动显示资源类型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24750" y="771525"/>
            <a:ext cx="431800" cy="1444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9"/>
          <p:cNvSpPr>
            <a:spLocks noChangeArrowheads="1"/>
          </p:cNvSpPr>
          <p:nvPr/>
        </p:nvSpPr>
        <p:spPr bwMode="auto">
          <a:xfrm>
            <a:off x="252413" y="196850"/>
            <a:ext cx="3160712" cy="334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个人资源中心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资源查找</a:t>
            </a:r>
            <a:endParaRPr lang="zh-CN" altLang="en-US" sz="140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7650" name="图片 1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2113" y="727075"/>
            <a:ext cx="797718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392113" y="1193800"/>
            <a:ext cx="1181100" cy="3676650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20" name="矩形 19"/>
          <p:cNvSpPr/>
          <p:nvPr/>
        </p:nvSpPr>
        <p:spPr>
          <a:xfrm>
            <a:off x="1730375" y="1435100"/>
            <a:ext cx="3589338" cy="371475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21" name="矩形 20"/>
          <p:cNvSpPr/>
          <p:nvPr/>
        </p:nvSpPr>
        <p:spPr>
          <a:xfrm>
            <a:off x="803275" y="1498600"/>
            <a:ext cx="358775" cy="1920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</a:rPr>
              <a:t>年级科目章节</a:t>
            </a:r>
            <a:endParaRPr lang="zh-CN" altLang="en-US" sz="20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700463" y="984250"/>
            <a:ext cx="1200150" cy="395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</a:rPr>
              <a:t>资源类型</a:t>
            </a:r>
            <a:endParaRPr lang="zh-CN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556375" y="1071563"/>
            <a:ext cx="1428750" cy="307975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24" name="矩形 23"/>
          <p:cNvSpPr/>
          <p:nvPr/>
        </p:nvSpPr>
        <p:spPr>
          <a:xfrm>
            <a:off x="6329363" y="727075"/>
            <a:ext cx="1200150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</a:rPr>
              <a:t>检索</a:t>
            </a:r>
            <a:endParaRPr lang="zh-CN" altLang="zh-CN" sz="20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矩形 9"/>
          <p:cNvSpPr>
            <a:spLocks noChangeArrowheads="1"/>
          </p:cNvSpPr>
          <p:nvPr/>
        </p:nvSpPr>
        <p:spPr bwMode="auto">
          <a:xfrm>
            <a:off x="252413" y="198438"/>
            <a:ext cx="3160712" cy="334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个人资源中心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资源使用</a:t>
            </a:r>
            <a:endParaRPr lang="zh-CN" altLang="en-US" sz="140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9698" name="图片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388" y="868363"/>
            <a:ext cx="8759825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66738" y="1476375"/>
            <a:ext cx="1725612" cy="342900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2" name="矩形 11"/>
          <p:cNvSpPr/>
          <p:nvPr/>
        </p:nvSpPr>
        <p:spPr>
          <a:xfrm>
            <a:off x="5192713" y="931863"/>
            <a:ext cx="3798887" cy="284162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3" name="矩形 12"/>
          <p:cNvSpPr/>
          <p:nvPr/>
        </p:nvSpPr>
        <p:spPr>
          <a:xfrm>
            <a:off x="300038" y="2400300"/>
            <a:ext cx="8543925" cy="342900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29702" name="文本框 13"/>
          <p:cNvSpPr txBox="1">
            <a:spLocks noChangeArrowheads="1"/>
          </p:cNvSpPr>
          <p:nvPr/>
        </p:nvSpPr>
        <p:spPr bwMode="auto">
          <a:xfrm>
            <a:off x="1482725" y="1895475"/>
            <a:ext cx="479425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200" b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（</a:t>
            </a:r>
            <a:r>
              <a:rPr lang="en-US" altLang="zh-CN" sz="1200" b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1</a:t>
            </a:r>
            <a:r>
              <a:rPr lang="zh-CN" altLang="en-US" sz="1200" b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）</a:t>
            </a:r>
            <a:endParaRPr lang="zh-CN" altLang="en-US" sz="1200" b="1">
              <a:solidFill>
                <a:srgbClr val="FF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9703" name="文本框 15"/>
          <p:cNvSpPr txBox="1">
            <a:spLocks noChangeArrowheads="1"/>
          </p:cNvSpPr>
          <p:nvPr/>
        </p:nvSpPr>
        <p:spPr bwMode="auto">
          <a:xfrm>
            <a:off x="4176713" y="1895475"/>
            <a:ext cx="566737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200" b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（</a:t>
            </a:r>
            <a:r>
              <a:rPr lang="en-US" altLang="zh-CN" sz="1200" b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2</a:t>
            </a:r>
            <a:r>
              <a:rPr lang="zh-CN" altLang="en-US" sz="1200" b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）</a:t>
            </a:r>
            <a:endParaRPr lang="zh-CN" altLang="en-US" sz="1200" b="1">
              <a:solidFill>
                <a:srgbClr val="FF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9704" name="文本框 16"/>
          <p:cNvSpPr txBox="1">
            <a:spLocks noChangeArrowheads="1"/>
          </p:cNvSpPr>
          <p:nvPr/>
        </p:nvSpPr>
        <p:spPr bwMode="auto">
          <a:xfrm>
            <a:off x="5842000" y="1895475"/>
            <a:ext cx="565150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200" b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（</a:t>
            </a:r>
            <a:r>
              <a:rPr lang="en-US" altLang="zh-CN" sz="1200" b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3</a:t>
            </a:r>
            <a:r>
              <a:rPr lang="zh-CN" altLang="en-US" sz="1200" b="1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）</a:t>
            </a:r>
            <a:endParaRPr lang="zh-CN" altLang="en-US" sz="1200" b="1">
              <a:solidFill>
                <a:srgbClr val="FF0000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08788" y="1895475"/>
            <a:ext cx="566737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（</a:t>
            </a:r>
            <a:r>
              <a:rPr lang="en-US" altLang="zh-CN" sz="1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4</a:t>
            </a:r>
            <a:r>
              <a:rPr lang="zh-CN" altLang="en-US" sz="1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）</a:t>
            </a:r>
            <a:endParaRPr lang="zh-CN" altLang="en-US" sz="1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648575" y="1895475"/>
            <a:ext cx="565150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（</a:t>
            </a:r>
            <a:r>
              <a:rPr lang="en-US" altLang="zh-CN" sz="1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5</a:t>
            </a:r>
            <a:r>
              <a:rPr lang="zh-CN" altLang="en-US" sz="1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）</a:t>
            </a:r>
            <a:endParaRPr lang="zh-CN" altLang="en-US" sz="1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324475" y="590550"/>
            <a:ext cx="565150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（</a:t>
            </a:r>
            <a:r>
              <a:rPr lang="en-US" altLang="zh-CN" sz="1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6</a:t>
            </a:r>
            <a:r>
              <a:rPr lang="zh-CN" altLang="en-US" sz="1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）</a:t>
            </a:r>
            <a:endParaRPr lang="zh-CN" altLang="en-US" sz="1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059488" y="590550"/>
            <a:ext cx="566737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（</a:t>
            </a:r>
            <a:r>
              <a:rPr lang="en-US" altLang="zh-CN" sz="1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7</a:t>
            </a:r>
            <a:r>
              <a:rPr lang="zh-CN" altLang="en-US" sz="1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）</a:t>
            </a:r>
            <a:endParaRPr lang="zh-CN" altLang="en-US" sz="1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981825" y="590550"/>
            <a:ext cx="566738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（</a:t>
            </a:r>
            <a:r>
              <a:rPr lang="en-US" altLang="zh-CN" sz="1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8</a:t>
            </a:r>
            <a:r>
              <a:rPr lang="zh-CN" altLang="en-US" sz="1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）</a:t>
            </a:r>
            <a:endParaRPr lang="zh-CN" altLang="en-US" sz="1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734300" y="590550"/>
            <a:ext cx="566738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（</a:t>
            </a:r>
            <a:r>
              <a:rPr lang="en-US" altLang="zh-CN" sz="1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9</a:t>
            </a:r>
            <a:r>
              <a:rPr lang="zh-CN" altLang="en-US" sz="1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）</a:t>
            </a:r>
            <a:endParaRPr lang="zh-CN" altLang="en-US" sz="1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347075" y="590550"/>
            <a:ext cx="644525" cy="2762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（</a:t>
            </a:r>
            <a:r>
              <a:rPr lang="en-US" altLang="zh-CN" sz="1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10</a:t>
            </a:r>
            <a:r>
              <a:rPr lang="zh-CN" altLang="en-US" sz="12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）</a:t>
            </a:r>
            <a:endParaRPr lang="zh-CN" altLang="en-US" sz="12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647950" y="1476375"/>
            <a:ext cx="1727200" cy="342900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36" name="矩形 35"/>
          <p:cNvSpPr/>
          <p:nvPr/>
        </p:nvSpPr>
        <p:spPr>
          <a:xfrm>
            <a:off x="4743450" y="1476375"/>
            <a:ext cx="1727200" cy="342900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37" name="矩形 36"/>
          <p:cNvSpPr/>
          <p:nvPr/>
        </p:nvSpPr>
        <p:spPr>
          <a:xfrm>
            <a:off x="6854825" y="1476375"/>
            <a:ext cx="1727200" cy="342900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矩形 9"/>
          <p:cNvSpPr>
            <a:spLocks noChangeArrowheads="1"/>
          </p:cNvSpPr>
          <p:nvPr/>
        </p:nvSpPr>
        <p:spPr bwMode="auto">
          <a:xfrm>
            <a:off x="252413" y="198438"/>
            <a:ext cx="3160712" cy="334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课程中心</a:t>
            </a:r>
            <a:r>
              <a:rPr lang="en-US" altLang="zh-CN" sz="1600" b="1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个人资源中心</a:t>
            </a:r>
            <a:r>
              <a:rPr lang="en-US" altLang="zh-CN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1400">
                <a:solidFill>
                  <a:srgbClr val="3366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查看资源</a:t>
            </a:r>
            <a:endParaRPr lang="zh-CN" altLang="en-US" sz="1400">
              <a:solidFill>
                <a:srgbClr val="3366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86550" y="965200"/>
            <a:ext cx="1625600" cy="2320925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pic>
        <p:nvPicPr>
          <p:cNvPr id="31747" name="图片 1"/>
          <p:cNvPicPr preferRelativeResize="0"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7825" y="698500"/>
            <a:ext cx="797718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5842000" y="893763"/>
            <a:ext cx="2392363" cy="1936750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3" name="矩形 2"/>
          <p:cNvSpPr/>
          <p:nvPr/>
        </p:nvSpPr>
        <p:spPr>
          <a:xfrm>
            <a:off x="6618288" y="2179638"/>
            <a:ext cx="693737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评论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05288" y="3746500"/>
            <a:ext cx="1058862" cy="1095375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6" name="矩形 5"/>
          <p:cNvSpPr/>
          <p:nvPr/>
        </p:nvSpPr>
        <p:spPr>
          <a:xfrm>
            <a:off x="5514975" y="4095750"/>
            <a:ext cx="1458913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资源二维码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75488" y="698500"/>
            <a:ext cx="431800" cy="142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03275" y="4095750"/>
            <a:ext cx="728663" cy="2635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1754" name="图片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9863" y="3514725"/>
            <a:ext cx="354012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1439863" y="3514725"/>
            <a:ext cx="407987" cy="195263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3" name="矩形 12"/>
          <p:cNvSpPr/>
          <p:nvPr/>
        </p:nvSpPr>
        <p:spPr>
          <a:xfrm>
            <a:off x="1847850" y="3746500"/>
            <a:ext cx="693738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点赞</a:t>
            </a:r>
            <a:endParaRPr lang="zh-CN" altLang="en-US" sz="20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1728</Words>
  <Application>WPS 演示</Application>
  <PresentationFormat>全屏显示(16:9)</PresentationFormat>
  <Paragraphs>245</Paragraphs>
  <Slides>52</Slides>
  <Notes>51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0" baseType="lpstr">
      <vt:lpstr>Arial</vt:lpstr>
      <vt:lpstr>宋体</vt:lpstr>
      <vt:lpstr>Wingdings</vt:lpstr>
      <vt:lpstr>Calibri</vt:lpstr>
      <vt:lpstr>微软雅黑</vt:lpstr>
      <vt:lpstr>黑体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媒体部</dc:creator>
  <cp:lastModifiedBy>Administrator</cp:lastModifiedBy>
  <cp:revision>653</cp:revision>
  <dcterms:created xsi:type="dcterms:W3CDTF">2015-04-28T10:26:00Z</dcterms:created>
  <dcterms:modified xsi:type="dcterms:W3CDTF">2017-07-02T15:01:19Z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